
<file path=[Content_Types].xml><?xml version="1.0" encoding="utf-8"?>
<Types xmlns="http://schemas.openxmlformats.org/package/2006/content-types">
  <Default Extension="xml" ContentType="application/xml"/>
  <Default Extension="mpg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1"/>
  </p:sldMasterIdLst>
  <p:notesMasterIdLst>
    <p:notesMasterId r:id="rId15"/>
  </p:notesMasterIdLst>
  <p:handoutMasterIdLst>
    <p:handoutMasterId r:id="rId16"/>
  </p:handoutMasterIdLst>
  <p:sldIdLst>
    <p:sldId id="448" r:id="rId2"/>
    <p:sldId id="460" r:id="rId3"/>
    <p:sldId id="461" r:id="rId4"/>
    <p:sldId id="463" r:id="rId5"/>
    <p:sldId id="462" r:id="rId6"/>
    <p:sldId id="464" r:id="rId7"/>
    <p:sldId id="465" r:id="rId8"/>
    <p:sldId id="466" r:id="rId9"/>
    <p:sldId id="468" r:id="rId10"/>
    <p:sldId id="467" r:id="rId11"/>
    <p:sldId id="483" r:id="rId12"/>
    <p:sldId id="484" r:id="rId13"/>
    <p:sldId id="48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5" autoAdjust="0"/>
    <p:restoredTop sz="99620" autoAdjust="0"/>
  </p:normalViewPr>
  <p:slideViewPr>
    <p:cSldViewPr snapToGrid="0" snapToObjects="1">
      <p:cViewPr varScale="1">
        <p:scale>
          <a:sx n="105" d="100"/>
          <a:sy n="105" d="100"/>
        </p:scale>
        <p:origin x="-120" y="-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D5D2E-027D-2340-84BF-299E9117BDED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27F57-334F-6D46-969D-3899708A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72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80F4B-D91B-A540-A740-07631227E7E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1455E-17D7-3849-B053-26F4F802B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21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872" y="605254"/>
            <a:ext cx="6582256" cy="1989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48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446" y="3608574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7615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67615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576" y="297443"/>
            <a:ext cx="743443" cy="85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955" y="341239"/>
            <a:ext cx="862593" cy="7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 anchor="ctr"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55" y="629872"/>
            <a:ext cx="8810064" cy="42229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2798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52798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29955" y="604890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1017826"/>
            <a:ext cx="6929308" cy="365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a simple geological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1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 partitioning at an interface </a:t>
            </a:r>
            <a:r>
              <a:rPr lang="mr-IN" dirty="0" smtClean="0"/>
              <a:t>–</a:t>
            </a:r>
            <a:r>
              <a:rPr lang="en-US" dirty="0" smtClean="0"/>
              <a:t> elastic modes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76061" y="4369422"/>
            <a:ext cx="2180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Dragoset</a:t>
            </a:r>
            <a:r>
              <a:rPr lang="en-US" sz="1100" i="1" dirty="0" smtClean="0"/>
              <a:t>, B., A historical reflection of reflections, TLE, 2005</a:t>
            </a:r>
            <a:endParaRPr lang="en-US" sz="1100" i="1" dirty="0"/>
          </a:p>
        </p:txBody>
      </p:sp>
      <p:pic>
        <p:nvPicPr>
          <p:cNvPr id="8" name="Picture 7" descr="Lwa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82" y="950819"/>
            <a:ext cx="3486237" cy="902563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 noGrp="1"/>
          </p:cNvSpPr>
          <p:nvPr>
            <p:ph idx="1"/>
          </p:nvPr>
        </p:nvSpPr>
        <p:spPr>
          <a:xfrm>
            <a:off x="5453782" y="541209"/>
            <a:ext cx="2800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1800" dirty="0" err="1" smtClean="0"/>
              <a:t>P-wave</a:t>
            </a:r>
            <a:r>
              <a:rPr lang="pt-BR" sz="1800" dirty="0" smtClean="0"/>
              <a:t> </a:t>
            </a:r>
            <a:r>
              <a:rPr lang="pt-BR" sz="1800" dirty="0" err="1" smtClean="0"/>
              <a:t>particle</a:t>
            </a:r>
            <a:r>
              <a:rPr lang="pt-BR" sz="1800" dirty="0" smtClean="0"/>
              <a:t> </a:t>
            </a:r>
            <a:r>
              <a:rPr lang="pt-BR" sz="1800" dirty="0" err="1" smtClean="0"/>
              <a:t>motion</a:t>
            </a:r>
            <a:endParaRPr lang="en-US" sz="2400" dirty="0" smtClean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5453782" y="1830790"/>
            <a:ext cx="2800346" cy="41549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pt-BR" sz="1800" dirty="0" err="1"/>
              <a:t>S</a:t>
            </a:r>
            <a:r>
              <a:rPr lang="pt-BR" sz="1800" dirty="0" err="1" smtClean="0"/>
              <a:t>-wave</a:t>
            </a:r>
            <a:r>
              <a:rPr lang="pt-BR" sz="1800" dirty="0" smtClean="0"/>
              <a:t> </a:t>
            </a:r>
            <a:r>
              <a:rPr lang="pt-BR" sz="1800" dirty="0" err="1" smtClean="0"/>
              <a:t>particle</a:t>
            </a:r>
            <a:r>
              <a:rPr lang="pt-BR" sz="1800" dirty="0" smtClean="0"/>
              <a:t> </a:t>
            </a:r>
            <a:r>
              <a:rPr lang="pt-BR" sz="1800" dirty="0" err="1" smtClean="0"/>
              <a:t>motion</a:t>
            </a:r>
            <a:endParaRPr lang="en-US" sz="2400" dirty="0" smtClean="0"/>
          </a:p>
        </p:txBody>
      </p:sp>
      <p:pic>
        <p:nvPicPr>
          <p:cNvPr id="11" name="Picture 10" descr="T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82" y="2237345"/>
            <a:ext cx="3428950" cy="887732"/>
          </a:xfrm>
          <a:prstGeom prst="rect">
            <a:avLst/>
          </a:prstGeom>
        </p:spPr>
      </p:pic>
      <p:pic>
        <p:nvPicPr>
          <p:cNvPr id="12" name="Picture 11" descr="wat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82" y="3511574"/>
            <a:ext cx="3486237" cy="902563"/>
          </a:xfrm>
          <a:prstGeom prst="rect">
            <a:avLst/>
          </a:prstGeom>
        </p:spPr>
      </p:pic>
      <p:sp>
        <p:nvSpPr>
          <p:cNvPr id="13" name="Content Placeholder 6"/>
          <p:cNvSpPr txBox="1">
            <a:spLocks/>
          </p:cNvSpPr>
          <p:nvPr/>
        </p:nvSpPr>
        <p:spPr>
          <a:xfrm>
            <a:off x="5453782" y="3115851"/>
            <a:ext cx="2800346" cy="41549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pt-BR" sz="1800" dirty="0" err="1" smtClean="0"/>
              <a:t>Surface</a:t>
            </a:r>
            <a:r>
              <a:rPr lang="pt-BR" sz="1800" dirty="0" smtClean="0"/>
              <a:t> </a:t>
            </a:r>
            <a:r>
              <a:rPr lang="pt-BR" sz="1800" dirty="0" err="1" smtClean="0"/>
              <a:t>waves</a:t>
            </a:r>
            <a:endParaRPr lang="en-US" sz="24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80" y="643917"/>
            <a:ext cx="5241981" cy="417310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comparing pressure </a:t>
            </a:r>
            <a:r>
              <a:rPr lang="en-US" dirty="0" err="1" smtClean="0"/>
              <a:t>wavefields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642208"/>
            <a:ext cx="6929308" cy="1378971"/>
          </a:xfrm>
          <a:prstGeom prst="rect">
            <a:avLst/>
          </a:prstGeom>
        </p:spPr>
      </p:pic>
      <p:pic>
        <p:nvPicPr>
          <p:cNvPr id="7" name="Picture 6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2021179"/>
            <a:ext cx="6929308" cy="1378971"/>
          </a:xfrm>
          <a:prstGeom prst="rect">
            <a:avLst/>
          </a:prstGeom>
        </p:spPr>
      </p:pic>
      <p:pic>
        <p:nvPicPr>
          <p:cNvPr id="9" name="Picture 8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3400150"/>
            <a:ext cx="6929308" cy="137897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8250" y="2021179"/>
            <a:ext cx="7600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8250" y="3400150"/>
            <a:ext cx="7600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1241979" y="2553509"/>
            <a:ext cx="413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Difference     Elastic	  Acoustic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6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comparing pressure </a:t>
            </a:r>
            <a:r>
              <a:rPr lang="en-US" dirty="0" err="1" smtClean="0"/>
              <a:t>wavefields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642208"/>
            <a:ext cx="6929308" cy="1378971"/>
          </a:xfrm>
          <a:prstGeom prst="rect">
            <a:avLst/>
          </a:prstGeom>
        </p:spPr>
      </p:pic>
      <p:pic>
        <p:nvPicPr>
          <p:cNvPr id="7" name="Picture 6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2021179"/>
            <a:ext cx="6929308" cy="1378971"/>
          </a:xfrm>
          <a:prstGeom prst="rect">
            <a:avLst/>
          </a:prstGeom>
        </p:spPr>
      </p:pic>
      <p:pic>
        <p:nvPicPr>
          <p:cNvPr id="9" name="Picture 8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3400150"/>
            <a:ext cx="6929308" cy="1378971"/>
          </a:xfrm>
          <a:prstGeom prst="rect">
            <a:avLst/>
          </a:prstGeom>
        </p:spPr>
      </p:pic>
      <p:pic>
        <p:nvPicPr>
          <p:cNvPr id="13" name="Picture 12" descr="all-pressure.gif"/>
          <p:cNvPicPr>
            <a:picLocks noChangeAspect="1"/>
          </p:cNvPicPr>
          <p:nvPr/>
        </p:nvPicPr>
        <p:blipFill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7" y="642207"/>
            <a:ext cx="6929308" cy="413691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38250" y="2021179"/>
            <a:ext cx="7600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8250" y="3400150"/>
            <a:ext cx="7600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1241979" y="2553509"/>
            <a:ext cx="413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Difference     Elastic	  Acoustic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comparing pressure </a:t>
            </a:r>
            <a:r>
              <a:rPr lang="en-US" dirty="0" err="1" smtClean="0"/>
              <a:t>wavefields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642208"/>
            <a:ext cx="6929308" cy="1378971"/>
          </a:xfrm>
          <a:prstGeom prst="rect">
            <a:avLst/>
          </a:prstGeom>
        </p:spPr>
      </p:pic>
      <p:pic>
        <p:nvPicPr>
          <p:cNvPr id="7" name="Picture 6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2021179"/>
            <a:ext cx="6929308" cy="1378971"/>
          </a:xfrm>
          <a:prstGeom prst="rect">
            <a:avLst/>
          </a:prstGeom>
        </p:spPr>
      </p:pic>
      <p:pic>
        <p:nvPicPr>
          <p:cNvPr id="9" name="Picture 8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3400150"/>
            <a:ext cx="6929308" cy="1378971"/>
          </a:xfrm>
          <a:prstGeom prst="rect">
            <a:avLst/>
          </a:prstGeom>
        </p:spPr>
      </p:pic>
      <p:pic>
        <p:nvPicPr>
          <p:cNvPr id="4" name="Picture 3" descr="all-pressure-29.gif"/>
          <p:cNvPicPr>
            <a:picLocks noChangeAspect="1"/>
          </p:cNvPicPr>
          <p:nvPr/>
        </p:nvPicPr>
        <p:blipFill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7" y="642208"/>
            <a:ext cx="6929308" cy="4136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241979" y="2553509"/>
            <a:ext cx="413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Difference     Elastic	  Acoustic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8250" y="2021179"/>
            <a:ext cx="7600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8250" y="3400150"/>
            <a:ext cx="7600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58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1017826"/>
            <a:ext cx="6929308" cy="365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a survey vessel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957961" y="780582"/>
            <a:ext cx="551275" cy="237244"/>
            <a:chOff x="1723604" y="1158314"/>
            <a:chExt cx="551275" cy="237244"/>
          </a:xfrm>
        </p:grpSpPr>
        <p:sp>
          <p:nvSpPr>
            <p:cNvPr id="29" name="Trapezoid 28"/>
            <p:cNvSpPr/>
            <p:nvPr/>
          </p:nvSpPr>
          <p:spPr>
            <a:xfrm flipV="1">
              <a:off x="1723604" y="1276936"/>
              <a:ext cx="551275" cy="118622"/>
            </a:xfrm>
            <a:prstGeom prst="trapezoid">
              <a:avLst>
                <a:gd name="adj" fmla="val 7327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93447" y="1276936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12015" y="1158314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2429233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38401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246905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163550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75669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814908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734905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64407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5257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469222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381341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132400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05239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961565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870069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786714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9883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xplosion 2 49"/>
          <p:cNvSpPr/>
          <p:nvPr/>
        </p:nvSpPr>
        <p:spPr>
          <a:xfrm>
            <a:off x="1509236" y="1010846"/>
            <a:ext cx="153511" cy="153511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9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1017826"/>
            <a:ext cx="6929308" cy="365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the source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95335" y="1084437"/>
            <a:ext cx="134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Air gun (source)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57961" y="780582"/>
            <a:ext cx="551275" cy="237244"/>
            <a:chOff x="1723604" y="1158314"/>
            <a:chExt cx="551275" cy="237244"/>
          </a:xfrm>
        </p:grpSpPr>
        <p:sp>
          <p:nvSpPr>
            <p:cNvPr id="30" name="Trapezoid 29"/>
            <p:cNvSpPr/>
            <p:nvPr/>
          </p:nvSpPr>
          <p:spPr>
            <a:xfrm flipV="1">
              <a:off x="1723604" y="1276936"/>
              <a:ext cx="551275" cy="118622"/>
            </a:xfrm>
            <a:prstGeom prst="trapezoid">
              <a:avLst>
                <a:gd name="adj" fmla="val 7327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93447" y="1276936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12015" y="1158314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2429233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338401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246905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63550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75669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814908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734905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4407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5257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69222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381341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132400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5239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961565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870069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786714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69883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xplosion 2 50"/>
          <p:cNvSpPr/>
          <p:nvPr/>
        </p:nvSpPr>
        <p:spPr>
          <a:xfrm>
            <a:off x="1509236" y="1010846"/>
            <a:ext cx="153511" cy="153511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8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vp-shallo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1017826"/>
            <a:ext cx="6929308" cy="365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the source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95335" y="1084437"/>
            <a:ext cx="134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Air gun (source)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5335" y="1661579"/>
            <a:ext cx="236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AIR GUN VIDEO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957961" y="780582"/>
            <a:ext cx="551275" cy="237244"/>
            <a:chOff x="1723604" y="1158314"/>
            <a:chExt cx="551275" cy="237244"/>
          </a:xfrm>
        </p:grpSpPr>
        <p:sp>
          <p:nvSpPr>
            <p:cNvPr id="30" name="Trapezoid 29"/>
            <p:cNvSpPr/>
            <p:nvPr/>
          </p:nvSpPr>
          <p:spPr>
            <a:xfrm flipV="1">
              <a:off x="1723604" y="1276936"/>
              <a:ext cx="551275" cy="118622"/>
            </a:xfrm>
            <a:prstGeom prst="trapezoid">
              <a:avLst>
                <a:gd name="adj" fmla="val 7327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93447" y="1276936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12015" y="1158314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2429233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338401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246905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63550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75669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814908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734905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4407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5257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69222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381341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132400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5239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961565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870069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786714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69883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xplosion 2 50"/>
          <p:cNvSpPr/>
          <p:nvPr/>
        </p:nvSpPr>
        <p:spPr>
          <a:xfrm>
            <a:off x="1509236" y="1010846"/>
            <a:ext cx="153511" cy="153511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pic>
        <p:nvPicPr>
          <p:cNvPr id="52" name="Airgun-UW-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138" t="8921" r="14786" b="6596"/>
          <a:stretch/>
        </p:blipFill>
        <p:spPr>
          <a:xfrm>
            <a:off x="845089" y="1527430"/>
            <a:ext cx="3847051" cy="32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4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1017826"/>
            <a:ext cx="6929308" cy="365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the receivers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95335" y="1084437"/>
            <a:ext cx="134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Air gun (source)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Left Bracket 28"/>
          <p:cNvSpPr/>
          <p:nvPr/>
        </p:nvSpPr>
        <p:spPr>
          <a:xfrm rot="5400000" flipV="1">
            <a:off x="4294848" y="-1523758"/>
            <a:ext cx="45719" cy="5023489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41063" y="683579"/>
            <a:ext cx="1977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Hydrophones (receivers)</a:t>
            </a:r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957961" y="780582"/>
            <a:ext cx="551275" cy="237244"/>
            <a:chOff x="1723604" y="1158314"/>
            <a:chExt cx="551275" cy="237244"/>
          </a:xfrm>
        </p:grpSpPr>
        <p:sp>
          <p:nvSpPr>
            <p:cNvPr id="33" name="Trapezoid 32"/>
            <p:cNvSpPr/>
            <p:nvPr/>
          </p:nvSpPr>
          <p:spPr>
            <a:xfrm flipV="1">
              <a:off x="1723604" y="1276936"/>
              <a:ext cx="551275" cy="118622"/>
            </a:xfrm>
            <a:prstGeom prst="trapezoid">
              <a:avLst>
                <a:gd name="adj" fmla="val 7327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93447" y="1276936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12015" y="1158314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429233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338401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46905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63550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75669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814908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734905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64407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5257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69222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81341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132400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5239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961565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870069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786714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69883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xplosion 2 52"/>
          <p:cNvSpPr/>
          <p:nvPr/>
        </p:nvSpPr>
        <p:spPr>
          <a:xfrm>
            <a:off x="1509236" y="1010846"/>
            <a:ext cx="153511" cy="153511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6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1017826"/>
            <a:ext cx="6929308" cy="365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the receivers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95335" y="1084437"/>
            <a:ext cx="134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Air gun (source)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Left Bracket 28"/>
          <p:cNvSpPr/>
          <p:nvPr/>
        </p:nvSpPr>
        <p:spPr>
          <a:xfrm rot="5400000" flipV="1">
            <a:off x="4303792" y="-1523758"/>
            <a:ext cx="45719" cy="5023489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41063" y="683579"/>
            <a:ext cx="1977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Hydrophones (receivers)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4100670" y="166157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STREAMER PIC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9535" y="3903301"/>
            <a:ext cx="35869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 err="1" smtClean="0"/>
              <a:t>Dragoset</a:t>
            </a:r>
            <a:r>
              <a:rPr lang="en-US" sz="1100" i="1" dirty="0" smtClean="0"/>
              <a:t>, B., A historical reflection of reflections, TLE, 2005</a:t>
            </a:r>
            <a:endParaRPr lang="en-US" sz="1100" i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957961" y="780582"/>
            <a:ext cx="551275" cy="237244"/>
            <a:chOff x="1723604" y="1158314"/>
            <a:chExt cx="551275" cy="237244"/>
          </a:xfrm>
        </p:grpSpPr>
        <p:sp>
          <p:nvSpPr>
            <p:cNvPr id="34" name="Trapezoid 33"/>
            <p:cNvSpPr/>
            <p:nvPr/>
          </p:nvSpPr>
          <p:spPr>
            <a:xfrm flipV="1">
              <a:off x="1723604" y="1276936"/>
              <a:ext cx="551275" cy="118622"/>
            </a:xfrm>
            <a:prstGeom prst="trapezoid">
              <a:avLst>
                <a:gd name="adj" fmla="val 7327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93447" y="1276936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12015" y="1158314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2429233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38401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246905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163550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75669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814908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734905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64407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55257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469222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381341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132400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05239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961565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870069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86714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69883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xplosion 2 53"/>
          <p:cNvSpPr/>
          <p:nvPr/>
        </p:nvSpPr>
        <p:spPr>
          <a:xfrm>
            <a:off x="1509236" y="1010846"/>
            <a:ext cx="153511" cy="153511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964" y="683579"/>
            <a:ext cx="5638973" cy="326443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vp-shal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9373" b="6061"/>
          <a:stretch/>
        </p:blipFill>
        <p:spPr>
          <a:xfrm>
            <a:off x="1109527" y="1017826"/>
            <a:ext cx="6929308" cy="365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pressure </a:t>
            </a:r>
            <a:r>
              <a:rPr lang="en-US" dirty="0" err="1" smtClean="0"/>
              <a:t>wavefield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57961" y="780582"/>
            <a:ext cx="551275" cy="237244"/>
            <a:chOff x="1723604" y="1158314"/>
            <a:chExt cx="551275" cy="237244"/>
          </a:xfrm>
        </p:grpSpPr>
        <p:sp>
          <p:nvSpPr>
            <p:cNvPr id="7" name="Trapezoid 6"/>
            <p:cNvSpPr/>
            <p:nvPr/>
          </p:nvSpPr>
          <p:spPr>
            <a:xfrm flipV="1">
              <a:off x="1723604" y="1276936"/>
              <a:ext cx="551275" cy="118622"/>
            </a:xfrm>
            <a:prstGeom prst="trapezoid">
              <a:avLst>
                <a:gd name="adj" fmla="val 7327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93447" y="1276936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12015" y="1158314"/>
              <a:ext cx="181432" cy="118622"/>
            </a:xfrm>
            <a:prstGeom prst="rect">
              <a:avLst/>
            </a:prstGeom>
            <a:solidFill>
              <a:srgbClr val="6325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2429233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38401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46905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63550" y="1019823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75669" y="1018712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14908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34905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4407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5257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69222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81341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32400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52397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61565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70069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86714" y="1018937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98833" y="1017826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1509236" y="1010846"/>
            <a:ext cx="153511" cy="153511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lastic-pressure.gif"/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7" y="1019823"/>
            <a:ext cx="6929308" cy="364831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8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acquisition </a:t>
            </a:r>
            <a:r>
              <a:rPr lang="mr-IN" dirty="0" smtClean="0"/>
              <a:t>–</a:t>
            </a:r>
            <a:r>
              <a:rPr lang="en-US" dirty="0" smtClean="0"/>
              <a:t> pressure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data-marmousi-shallow-elas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11" y="624707"/>
            <a:ext cx="5625699" cy="424597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0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 partitioning at an interface </a:t>
            </a:r>
            <a:r>
              <a:rPr lang="mr-IN" dirty="0" smtClean="0"/>
              <a:t>–</a:t>
            </a:r>
            <a:r>
              <a:rPr lang="en-US" dirty="0" smtClean="0"/>
              <a:t> acoustic modes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76061" y="4369422"/>
            <a:ext cx="2180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Dragoset</a:t>
            </a:r>
            <a:r>
              <a:rPr lang="en-US" sz="1100" i="1" dirty="0" smtClean="0"/>
              <a:t>, B., A historical reflection of reflections, TLE, 2005</a:t>
            </a:r>
            <a:endParaRPr lang="en-US" sz="11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34080" y="643917"/>
            <a:ext cx="5241981" cy="4173109"/>
            <a:chOff x="1923799" y="643917"/>
            <a:chExt cx="5241981" cy="41731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3799" y="643917"/>
              <a:ext cx="5241981" cy="41731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683" t="55282" r="73065" b="2795"/>
            <a:stretch/>
          </p:blipFill>
          <p:spPr>
            <a:xfrm>
              <a:off x="3506001" y="2906563"/>
              <a:ext cx="697624" cy="17494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683" t="55282" r="73065" b="8080"/>
            <a:stretch/>
          </p:blipFill>
          <p:spPr>
            <a:xfrm>
              <a:off x="3327126" y="3261260"/>
              <a:ext cx="1771244" cy="15289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683" t="55282" r="73065" b="8080"/>
            <a:stretch/>
          </p:blipFill>
          <p:spPr>
            <a:xfrm>
              <a:off x="2755071" y="3055929"/>
              <a:ext cx="1771244" cy="15289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1683" t="55282" r="73065" b="8080"/>
            <a:stretch/>
          </p:blipFill>
          <p:spPr>
            <a:xfrm>
              <a:off x="2513940" y="2957556"/>
              <a:ext cx="1771244" cy="15289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61439" t="2744" r="1536" b="48778"/>
            <a:stretch/>
          </p:blipFill>
          <p:spPr>
            <a:xfrm rot="10800000">
              <a:off x="4158904" y="760178"/>
              <a:ext cx="1547291" cy="2114305"/>
            </a:xfrm>
            <a:prstGeom prst="triangle">
              <a:avLst>
                <a:gd name="adj" fmla="val 100000"/>
              </a:avLst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61439" t="2744" r="1536" b="48778"/>
            <a:stretch/>
          </p:blipFill>
          <p:spPr>
            <a:xfrm rot="10800000" flipH="1">
              <a:off x="3542837" y="792258"/>
              <a:ext cx="635019" cy="2114305"/>
            </a:xfrm>
            <a:prstGeom prst="triangle">
              <a:avLst>
                <a:gd name="adj" fmla="val 100000"/>
              </a:avLst>
            </a:prstGeom>
          </p:spPr>
        </p:pic>
      </p:grpSp>
      <p:pic>
        <p:nvPicPr>
          <p:cNvPr id="17" name="Picture 16" descr="L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82" y="950819"/>
            <a:ext cx="3486237" cy="902563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 noGrp="1"/>
          </p:cNvSpPr>
          <p:nvPr>
            <p:ph idx="1"/>
          </p:nvPr>
        </p:nvSpPr>
        <p:spPr>
          <a:xfrm>
            <a:off x="5453782" y="541209"/>
            <a:ext cx="2800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1800" dirty="0" err="1" smtClean="0"/>
              <a:t>P-wave</a:t>
            </a:r>
            <a:r>
              <a:rPr lang="pt-BR" sz="1800" dirty="0" smtClean="0"/>
              <a:t> </a:t>
            </a:r>
            <a:r>
              <a:rPr lang="pt-BR" sz="1800" dirty="0" err="1" smtClean="0"/>
              <a:t>particle</a:t>
            </a:r>
            <a:r>
              <a:rPr lang="pt-BR" sz="1800" dirty="0" smtClean="0"/>
              <a:t> </a:t>
            </a:r>
            <a:r>
              <a:rPr lang="pt-BR" sz="1800" dirty="0" err="1" smtClean="0"/>
              <a:t>motion</a:t>
            </a:r>
            <a:endParaRPr lang="en-US" sz="24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7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SEP.thmx</Template>
  <TotalTime>29145</TotalTime>
  <Words>268</Words>
  <Application>Microsoft Macintosh PowerPoint</Application>
  <PresentationFormat>On-screen Show (16:9)</PresentationFormat>
  <Paragraphs>57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SEP</vt:lpstr>
      <vt:lpstr>Seismic acquisition – a simple geological model</vt:lpstr>
      <vt:lpstr>Seismic acquisition – a survey vessel</vt:lpstr>
      <vt:lpstr>Seismic acquisition – the source</vt:lpstr>
      <vt:lpstr>Seismic acquisition – the source</vt:lpstr>
      <vt:lpstr>Seismic acquisition – the receivers</vt:lpstr>
      <vt:lpstr>Seismic acquisition – the receivers</vt:lpstr>
      <vt:lpstr>Seismic acquisition – pressure wavefield</vt:lpstr>
      <vt:lpstr>Seismic acquisition – pressure data</vt:lpstr>
      <vt:lpstr>Wave partitioning at an interface – acoustic modes</vt:lpstr>
      <vt:lpstr>Wave partitioning at an interface – elastic modes</vt:lpstr>
      <vt:lpstr>Seismic acquisition – comparing pressure wavefields</vt:lpstr>
      <vt:lpstr>Seismic acquisition – comparing pressure wavefields</vt:lpstr>
      <vt:lpstr>Seismic acquisition – comparing pressure wavefields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Catao Alves</dc:creator>
  <cp:lastModifiedBy>Gustavo Catao Alves</cp:lastModifiedBy>
  <cp:revision>235</cp:revision>
  <dcterms:created xsi:type="dcterms:W3CDTF">2016-07-12T02:32:27Z</dcterms:created>
  <dcterms:modified xsi:type="dcterms:W3CDTF">2017-10-19T12:01:28Z</dcterms:modified>
</cp:coreProperties>
</file>